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773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491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637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204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779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752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47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886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419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887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110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777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1EB3D-AE78-4B0C-9F7F-843BD805531E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74882-43EE-4255-A0B9-796CDA01E7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71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1118" y="2312185"/>
            <a:ext cx="9144000" cy="2387600"/>
          </a:xfrm>
        </p:spPr>
        <p:txBody>
          <a:bodyPr>
            <a:noAutofit/>
          </a:bodyPr>
          <a:lstStyle/>
          <a:p>
            <a:pPr lvl="0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 ходе процессов ратификации и присоединения в странах Центральной Азии в отношении Рамочной Конвенции по охране окружающей среды для устойчивого развития в Центральной Азии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1118" y="5541007"/>
            <a:ext cx="9144000" cy="1655762"/>
          </a:xfrm>
        </p:spPr>
        <p:txBody>
          <a:bodyPr/>
          <a:lstStyle/>
          <a:p>
            <a:r>
              <a:rPr lang="ru-RU" i="1" dirty="0"/>
              <a:t>Мельник О.Н. - руководитель отделения НИЦ МКУР в Казахстане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807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363556"/>
            <a:ext cx="11843133" cy="6037243"/>
          </a:xfrm>
        </p:spPr>
        <p:txBody>
          <a:bodyPr>
            <a:normAutofit/>
          </a:bodyPr>
          <a:lstStyle/>
          <a:p>
            <a:r>
              <a:rPr lang="ru-RU" dirty="0" smtClean="0"/>
              <a:t>в </a:t>
            </a:r>
            <a:r>
              <a:rPr lang="ru-RU" dirty="0"/>
              <a:t>2006 году </a:t>
            </a:r>
            <a:r>
              <a:rPr lang="ru-RU" dirty="0" smtClean="0"/>
              <a:t>Конвенция подписана </a:t>
            </a:r>
            <a:r>
              <a:rPr lang="ru-RU" dirty="0" err="1" smtClean="0"/>
              <a:t>Кыргызской</a:t>
            </a:r>
            <a:r>
              <a:rPr lang="ru-RU" dirty="0" smtClean="0"/>
              <a:t> </a:t>
            </a:r>
            <a:r>
              <a:rPr lang="ru-RU" dirty="0"/>
              <a:t>Республикой, Республикой Таджикистан и </a:t>
            </a:r>
            <a:r>
              <a:rPr lang="ru-RU" dirty="0" smtClean="0"/>
              <a:t>Туркменистаном</a:t>
            </a:r>
          </a:p>
          <a:p>
            <a:r>
              <a:rPr lang="ru-RU" dirty="0" smtClean="0"/>
              <a:t>в </a:t>
            </a:r>
            <a:r>
              <a:rPr lang="ru-RU" dirty="0"/>
              <a:t>Казахстане </a:t>
            </a:r>
            <a:r>
              <a:rPr lang="ru-RU" dirty="0" smtClean="0"/>
              <a:t>вопрос </a:t>
            </a:r>
            <a:r>
              <a:rPr lang="ru-RU" dirty="0"/>
              <a:t>о </a:t>
            </a:r>
            <a:r>
              <a:rPr lang="ru-RU" dirty="0" smtClean="0"/>
              <a:t>ратификации к </a:t>
            </a:r>
            <a:r>
              <a:rPr lang="ru-RU" dirty="0"/>
              <a:t>рамочной Конвенции об охране окружающей среды для устойчивого развития ЦА </a:t>
            </a:r>
            <a:r>
              <a:rPr lang="ru-RU" dirty="0" smtClean="0"/>
              <a:t>не решался </a:t>
            </a:r>
            <a:r>
              <a:rPr lang="ru-RU" dirty="0"/>
              <a:t>из-за отсутствия официального ответа от ЮНЕП о предварительных взносах стран участников.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апреле 2015 г. в Региональное бюро ЮНЕП для Европы направлен запрос относительно взносов</a:t>
            </a:r>
          </a:p>
          <a:p>
            <a:r>
              <a:rPr lang="ru-RU" dirty="0" smtClean="0"/>
              <a:t>В ноябре 2015 г. получен ответ от секретариата ЮНЕП с приложенными вариантами </a:t>
            </a:r>
            <a:r>
              <a:rPr lang="ru-RU" dirty="0" smtClean="0"/>
              <a:t>расчетов</a:t>
            </a:r>
          </a:p>
          <a:p>
            <a:r>
              <a:rPr lang="ru-RU" b="1" dirty="0" smtClean="0"/>
              <a:t>Перспективный план заключения международных договоров Республики Казахстан на 2017-2019 год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095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363556"/>
            <a:ext cx="11843133" cy="6037243"/>
          </a:xfrm>
        </p:spPr>
        <p:txBody>
          <a:bodyPr>
            <a:normAutofit/>
          </a:bodyPr>
          <a:lstStyle/>
          <a:p>
            <a:r>
              <a:rPr lang="kk-KZ" b="1" dirty="0"/>
              <a:t>Государственные </a:t>
            </a:r>
            <a:r>
              <a:rPr lang="kk-KZ" b="1" dirty="0" smtClean="0"/>
              <a:t>органы, согласовавшие </a:t>
            </a:r>
            <a:r>
              <a:rPr lang="kk-KZ" b="1" dirty="0"/>
              <a:t>намерение о ратификации</a:t>
            </a:r>
            <a:r>
              <a:rPr lang="ru-RU" b="1" dirty="0"/>
              <a:t>: </a:t>
            </a:r>
            <a:endParaRPr lang="ru-RU" b="1" dirty="0" smtClean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Министерство по инвестициям и развитию РК </a:t>
            </a:r>
            <a:endParaRPr lang="ru-RU" dirty="0" smtClean="0"/>
          </a:p>
          <a:p>
            <a:pPr lvl="0"/>
            <a:r>
              <a:rPr lang="ru-RU" dirty="0" smtClean="0"/>
              <a:t>Министерство </a:t>
            </a:r>
            <a:r>
              <a:rPr lang="ru-RU" dirty="0"/>
              <a:t>здравоохранения и социального развития </a:t>
            </a:r>
            <a:r>
              <a:rPr lang="ru-RU" dirty="0" smtClean="0"/>
              <a:t>РК</a:t>
            </a:r>
          </a:p>
          <a:p>
            <a:pPr lvl="0"/>
            <a:r>
              <a:rPr lang="ru-RU" dirty="0" smtClean="0"/>
              <a:t>Министерство </a:t>
            </a:r>
            <a:r>
              <a:rPr lang="ru-RU" dirty="0"/>
              <a:t>национальной экономики РК </a:t>
            </a:r>
            <a:endParaRPr lang="ru-RU" dirty="0" smtClean="0"/>
          </a:p>
          <a:p>
            <a:pPr lvl="0"/>
            <a:r>
              <a:rPr lang="ru-RU" dirty="0" smtClean="0"/>
              <a:t>Министерство </a:t>
            </a:r>
            <a:r>
              <a:rPr lang="ru-RU" dirty="0"/>
              <a:t>сельского хозяйства РК </a:t>
            </a:r>
            <a:endParaRPr lang="ru-RU" dirty="0" smtClean="0"/>
          </a:p>
          <a:p>
            <a:pPr lvl="0"/>
            <a:r>
              <a:rPr lang="kk-KZ" dirty="0" smtClean="0"/>
              <a:t>Комитет </a:t>
            </a:r>
            <a:r>
              <a:rPr lang="kk-KZ" dirty="0"/>
              <a:t>национальной безопасности РК </a:t>
            </a:r>
            <a:endParaRPr lang="kk-KZ" dirty="0" smtClean="0"/>
          </a:p>
          <a:p>
            <a:pPr lvl="0"/>
            <a:r>
              <a:rPr lang="kk-KZ" dirty="0" smtClean="0"/>
              <a:t>Акимат </a:t>
            </a:r>
            <a:r>
              <a:rPr lang="kk-KZ" dirty="0"/>
              <a:t>Актюбинской области </a:t>
            </a:r>
            <a:endParaRPr lang="kk-KZ" dirty="0" smtClean="0"/>
          </a:p>
          <a:p>
            <a:pPr lvl="0"/>
            <a:r>
              <a:rPr lang="kk-KZ" dirty="0" smtClean="0"/>
              <a:t>Акимат </a:t>
            </a:r>
            <a:r>
              <a:rPr lang="kk-KZ" dirty="0"/>
              <a:t>Алматинской области </a:t>
            </a:r>
            <a:endParaRPr lang="kk-KZ" dirty="0" smtClean="0"/>
          </a:p>
          <a:p>
            <a:pPr lvl="0"/>
            <a:r>
              <a:rPr lang="kk-KZ" dirty="0" smtClean="0"/>
              <a:t>Акимат </a:t>
            </a:r>
            <a:r>
              <a:rPr lang="kk-KZ" dirty="0"/>
              <a:t>Кызылординской области </a:t>
            </a:r>
            <a:endParaRPr lang="kk-KZ" dirty="0" smtClean="0"/>
          </a:p>
          <a:p>
            <a:pPr lvl="0"/>
            <a:r>
              <a:rPr lang="kk-KZ" dirty="0" smtClean="0"/>
              <a:t>Акимат </a:t>
            </a:r>
            <a:r>
              <a:rPr lang="kk-KZ" dirty="0"/>
              <a:t>Мангистауской </a:t>
            </a:r>
            <a:r>
              <a:rPr lang="kk-KZ" dirty="0" smtClean="0"/>
              <a:t>области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341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187288"/>
            <a:ext cx="11931268" cy="6488934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Аккредитованные </a:t>
            </a:r>
            <a:r>
              <a:rPr lang="ru-RU" b="1" dirty="0" smtClean="0"/>
              <a:t>организации,</a:t>
            </a:r>
            <a:r>
              <a:rPr lang="kk-KZ" b="1" dirty="0" smtClean="0"/>
              <a:t> согласовавшие </a:t>
            </a:r>
            <a:r>
              <a:rPr lang="kk-KZ" b="1" dirty="0"/>
              <a:t>намерение о ратификации</a:t>
            </a:r>
            <a:r>
              <a:rPr lang="ru-RU" dirty="0"/>
              <a:t>: </a:t>
            </a:r>
            <a:endParaRPr lang="ru-RU" dirty="0" smtClean="0"/>
          </a:p>
          <a:p>
            <a:endParaRPr lang="ru-RU" dirty="0"/>
          </a:p>
          <a:p>
            <a:pPr lvl="0"/>
            <a:r>
              <a:rPr lang="ru-RU" dirty="0" smtClean="0"/>
              <a:t>«</a:t>
            </a:r>
            <a:r>
              <a:rPr lang="ru-RU" dirty="0"/>
              <a:t>Казахстанская ассоциация организаций нефтегазового и энергетического комплекса «</a:t>
            </a:r>
            <a:r>
              <a:rPr lang="en-US" dirty="0" err="1"/>
              <a:t>KazEnerg</a:t>
            </a:r>
            <a:r>
              <a:rPr lang="ru-RU" dirty="0"/>
              <a:t>у</a:t>
            </a:r>
            <a:r>
              <a:rPr lang="kk-KZ" dirty="0"/>
              <a:t>» </a:t>
            </a:r>
            <a:endParaRPr lang="ru-RU" dirty="0"/>
          </a:p>
          <a:p>
            <a:pPr lvl="0"/>
            <a:r>
              <a:rPr lang="kk-KZ" dirty="0" smtClean="0"/>
              <a:t> </a:t>
            </a:r>
            <a:r>
              <a:rPr lang="kk-KZ" dirty="0"/>
              <a:t>«Казахстанская ассоциация природопользователей для устойчивого развития» </a:t>
            </a:r>
            <a:endParaRPr lang="kk-KZ" dirty="0" smtClean="0"/>
          </a:p>
          <a:p>
            <a:pPr lvl="0"/>
            <a:r>
              <a:rPr lang="kk-KZ" dirty="0" smtClean="0"/>
              <a:t>Объединение </a:t>
            </a:r>
            <a:r>
              <a:rPr lang="kk-KZ" dirty="0"/>
              <a:t>индивидуальных предпринимателей и юридических лиц Ассоциация - «Казахстанская палата экологических аудиторов» </a:t>
            </a:r>
            <a:endParaRPr lang="kk-KZ" dirty="0" smtClean="0"/>
          </a:p>
          <a:p>
            <a:pPr lvl="0"/>
            <a:r>
              <a:rPr lang="kk-KZ" dirty="0" smtClean="0"/>
              <a:t>«</a:t>
            </a:r>
            <a:r>
              <a:rPr lang="kk-KZ" dirty="0"/>
              <a:t>Казахстанская ассоциация по управлению отходами «</a:t>
            </a:r>
            <a:r>
              <a:rPr lang="en-US" dirty="0" err="1"/>
              <a:t>KazWaste</a:t>
            </a:r>
            <a:r>
              <a:rPr lang="ru-RU" dirty="0"/>
              <a:t>» </a:t>
            </a:r>
            <a:endParaRPr lang="ru-RU" dirty="0" smtClean="0"/>
          </a:p>
          <a:p>
            <a:pPr lvl="0"/>
            <a:r>
              <a:rPr lang="kk-KZ" dirty="0" smtClean="0"/>
              <a:t>«</a:t>
            </a:r>
            <a:r>
              <a:rPr lang="kk-KZ" dirty="0"/>
              <a:t>Республиканская </a:t>
            </a:r>
            <a:r>
              <a:rPr lang="ru-RU" dirty="0"/>
              <a:t>ассоциация горнодобывающих и горно-металлургических предприятий» </a:t>
            </a:r>
            <a:endParaRPr lang="ru-RU" dirty="0" smtClean="0"/>
          </a:p>
          <a:p>
            <a:pPr lvl="0"/>
            <a:r>
              <a:rPr lang="ru-RU" dirty="0" smtClean="0"/>
              <a:t>Евразийская </a:t>
            </a:r>
            <a:r>
              <a:rPr lang="ru-RU" dirty="0"/>
              <a:t>промышленная Ассоциация </a:t>
            </a:r>
            <a:endParaRPr lang="ru-RU" dirty="0" smtClean="0"/>
          </a:p>
          <a:p>
            <a:pPr lvl="0"/>
            <a:r>
              <a:rPr lang="ru-RU" dirty="0" smtClean="0"/>
              <a:t>«</a:t>
            </a:r>
            <a:r>
              <a:rPr lang="ru-RU" dirty="0"/>
              <a:t>Ассоциация водопользователей, </a:t>
            </a:r>
            <a:r>
              <a:rPr lang="ru-RU" dirty="0" err="1"/>
              <a:t>водопотребителей</a:t>
            </a:r>
            <a:r>
              <a:rPr lang="ru-RU" dirty="0"/>
              <a:t> и водного транспорта «</a:t>
            </a:r>
            <a:r>
              <a:rPr lang="en-US" dirty="0"/>
              <a:t>KAZWATER</a:t>
            </a:r>
            <a:r>
              <a:rPr lang="ru-RU" dirty="0"/>
              <a:t>» </a:t>
            </a:r>
            <a:endParaRPr lang="ru-RU" dirty="0" smtClean="0"/>
          </a:p>
          <a:p>
            <a:pPr lvl="0"/>
            <a:r>
              <a:rPr lang="ru-RU" dirty="0" smtClean="0"/>
              <a:t>Национальная </a:t>
            </a:r>
            <a:r>
              <a:rPr lang="ru-RU" dirty="0"/>
              <a:t>палата предпринимателей РК «</a:t>
            </a:r>
            <a:r>
              <a:rPr lang="ru-RU" dirty="0" err="1" smtClean="0"/>
              <a:t>Атамекен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126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187288"/>
            <a:ext cx="11931268" cy="6488934"/>
          </a:xfrm>
        </p:spPr>
        <p:txBody>
          <a:bodyPr>
            <a:normAutofit/>
          </a:bodyPr>
          <a:lstStyle/>
          <a:p>
            <a:r>
              <a:rPr lang="kk-KZ" b="1" dirty="0"/>
              <a:t>Экспертизы и заключения:</a:t>
            </a:r>
            <a:endParaRPr lang="ru-RU" dirty="0"/>
          </a:p>
          <a:p>
            <a:pPr lvl="0"/>
            <a:r>
              <a:rPr lang="kk-KZ" dirty="0" smtClean="0"/>
              <a:t>Научая экспертиза</a:t>
            </a:r>
          </a:p>
          <a:p>
            <a:r>
              <a:rPr lang="kk-KZ" dirty="0" smtClean="0"/>
              <a:t>Юридическая экспертиза (в процессе)</a:t>
            </a:r>
            <a:endParaRPr lang="ru-RU" dirty="0" smtClean="0"/>
          </a:p>
          <a:p>
            <a:pPr lvl="0"/>
            <a:endParaRPr lang="kk-KZ" dirty="0"/>
          </a:p>
          <a:p>
            <a:pPr lvl="0"/>
            <a:r>
              <a:rPr lang="kk-KZ" b="1" dirty="0" smtClean="0"/>
              <a:t>Необходимо пройти:</a:t>
            </a:r>
            <a:endParaRPr lang="ru-RU" b="1" dirty="0"/>
          </a:p>
          <a:p>
            <a:pPr lvl="0"/>
            <a:r>
              <a:rPr lang="kk-KZ" dirty="0" smtClean="0"/>
              <a:t>Министерсва иностранных дел</a:t>
            </a:r>
            <a:endParaRPr lang="ru-RU" dirty="0" smtClean="0"/>
          </a:p>
          <a:p>
            <a:pPr lvl="0"/>
            <a:r>
              <a:rPr lang="kk-KZ" dirty="0" smtClean="0"/>
              <a:t>Заключение </a:t>
            </a:r>
            <a:r>
              <a:rPr lang="kk-KZ" dirty="0"/>
              <a:t>Комиссии</a:t>
            </a:r>
            <a:r>
              <a:rPr lang="ru-RU" dirty="0"/>
              <a:t> по вопросам сотрудничества Республики Казахстан с международными организациями (</a:t>
            </a:r>
            <a:r>
              <a:rPr lang="kk-KZ" dirty="0"/>
              <a:t>по вопросу выплаты обязательных взносов</a:t>
            </a:r>
            <a:r>
              <a:rPr lang="kk-KZ" dirty="0" smtClean="0"/>
              <a:t>)</a:t>
            </a:r>
            <a:endParaRPr lang="ru-RU" dirty="0"/>
          </a:p>
          <a:p>
            <a:pPr lvl="0"/>
            <a:r>
              <a:rPr lang="kk-KZ" dirty="0"/>
              <a:t>Заключение Республиканской бюджетной комиссии </a:t>
            </a:r>
            <a:r>
              <a:rPr lang="ru-RU" dirty="0"/>
              <a:t>(</a:t>
            </a:r>
            <a:r>
              <a:rPr lang="kk-KZ" dirty="0"/>
              <a:t>по вопросу выплаты обязательных взносов</a:t>
            </a:r>
            <a:r>
              <a:rPr lang="kk-KZ" dirty="0" smtClean="0"/>
              <a:t>)</a:t>
            </a:r>
          </a:p>
          <a:p>
            <a:pPr lvl="0"/>
            <a:r>
              <a:rPr lang="kk-KZ" dirty="0" smtClean="0"/>
              <a:t>Лингвинстическая экспертиза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589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187288"/>
            <a:ext cx="11931268" cy="6488934"/>
          </a:xfrm>
        </p:spPr>
        <p:txBody>
          <a:bodyPr>
            <a:normAutofit/>
          </a:bodyPr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r>
              <a:rPr lang="kk-KZ" dirty="0" smtClean="0"/>
              <a:t>Проект </a:t>
            </a:r>
            <a:r>
              <a:rPr lang="kk-KZ" dirty="0"/>
              <a:t>постановления Правительства об одобрении </a:t>
            </a:r>
            <a:r>
              <a:rPr lang="ru-RU" dirty="0"/>
              <a:t>Рамочной конвенции об охране окружающей среды для устойчивого развития в Центральной </a:t>
            </a:r>
            <a:r>
              <a:rPr lang="ru-RU" dirty="0" smtClean="0"/>
              <a:t>Азии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Согласование проекта</a:t>
            </a:r>
            <a:r>
              <a:rPr lang="kk-KZ" dirty="0"/>
              <a:t> постановления Правительства об одобрении </a:t>
            </a:r>
            <a:r>
              <a:rPr lang="ru-RU" dirty="0"/>
              <a:t>Рамочной конвенции об охране окружающей среды для устойчивого развития в Центральной Азии с государственными органами и </a:t>
            </a:r>
            <a:r>
              <a:rPr lang="ru-RU" dirty="0" smtClean="0"/>
              <a:t>организациями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681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219" y="187288"/>
            <a:ext cx="11931268" cy="6488934"/>
          </a:xfrm>
        </p:spPr>
        <p:txBody>
          <a:bodyPr>
            <a:normAutofit/>
          </a:bodyPr>
          <a:lstStyle/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r>
              <a:rPr lang="ru-RU" dirty="0" smtClean="0"/>
              <a:t>с</a:t>
            </a:r>
            <a:r>
              <a:rPr lang="ru-RU" dirty="0" smtClean="0"/>
              <a:t>овместно </a:t>
            </a:r>
            <a:r>
              <a:rPr lang="ru-RU" dirty="0" smtClean="0"/>
              <a:t>с ЮНЕП направить на согласование в страны ЦА предварительные расчеты по разделению бюджета между странами ЦА по Рамочной конвенции по охране окружающей среды для устойчивого развития в Центральной </a:t>
            </a:r>
            <a:r>
              <a:rPr lang="ru-RU" dirty="0" smtClean="0"/>
              <a:t>Азии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68111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359</Words>
  <Application>Microsoft Office PowerPoint</Application>
  <PresentationFormat>Произвольный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 ходе процессов ратификации и присоединения в странах Центральной Азии в отношении Рамочной Конвенции по охране окружающей среды для устойчивого развития в Центральной Азии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процессов ратификации и присоединения в странах Центральной Азии в отношении Рамочной Конвенции по охране окружающей среды для устойчивого развития в Центральной Азии </dc:title>
  <dc:creator>Ольга Мельник</dc:creator>
  <cp:lastModifiedBy>reanimator</cp:lastModifiedBy>
  <cp:revision>41</cp:revision>
  <dcterms:created xsi:type="dcterms:W3CDTF">2016-05-20T09:20:45Z</dcterms:created>
  <dcterms:modified xsi:type="dcterms:W3CDTF">2016-05-25T03:57:45Z</dcterms:modified>
</cp:coreProperties>
</file>